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4"/>
  </p:notesMasterIdLst>
  <p:sldIdLst>
    <p:sldId id="256" r:id="rId2"/>
    <p:sldId id="344" r:id="rId3"/>
    <p:sldId id="354" r:id="rId4"/>
    <p:sldId id="343" r:id="rId5"/>
    <p:sldId id="345" r:id="rId6"/>
    <p:sldId id="348" r:id="rId7"/>
    <p:sldId id="342" r:id="rId8"/>
    <p:sldId id="350" r:id="rId9"/>
    <p:sldId id="346" r:id="rId10"/>
    <p:sldId id="347" r:id="rId11"/>
    <p:sldId id="349" r:id="rId12"/>
    <p:sldId id="352" r:id="rId13"/>
    <p:sldId id="351" r:id="rId14"/>
    <p:sldId id="353" r:id="rId15"/>
    <p:sldId id="355" r:id="rId16"/>
    <p:sldId id="335" r:id="rId17"/>
    <p:sldId id="359" r:id="rId18"/>
    <p:sldId id="362" r:id="rId19"/>
    <p:sldId id="356" r:id="rId20"/>
    <p:sldId id="327" r:id="rId21"/>
    <p:sldId id="361" r:id="rId22"/>
    <p:sldId id="35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4DECD-2AE4-44D2-B317-AD138D033295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D688D8A-E013-45EB-9928-F702D5BD5E20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rtl="0"/>
          <a:r>
            <a:rPr lang="ru-RU" sz="2450" b="1" i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тактическое, стратегическое, финансовое  планирование</a:t>
          </a:r>
          <a:endParaRPr lang="ru-RU" sz="2450" b="1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9E77A118-B94D-4FA4-941F-33FAE2943FCA}" type="parTrans" cxnId="{2E74D481-43D2-436D-BA95-A354D4E91C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8C3AD69-8118-4C80-9686-585CCB5300AB}" type="sibTrans" cxnId="{2E74D481-43D2-436D-BA95-A354D4E91C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94485B-717C-429E-B477-BD23D6DBB66F}">
      <dgm:prSet custT="1"/>
      <dgm:spPr/>
      <dgm:t>
        <a:bodyPr/>
        <a:lstStyle/>
        <a:p>
          <a:pPr rtl="0"/>
          <a:r>
            <a:rPr lang="ru-RU" sz="2800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инвестирование</a:t>
          </a:r>
        </a:p>
      </dgm:t>
    </dgm:pt>
    <dgm:pt modelId="{522A3C3F-13C2-49A5-AA05-96EECAEA5371}" type="parTrans" cxnId="{69618BAB-7A65-4381-AC3F-461520165CD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7E65FCE-2B6B-492B-896F-7191598083B9}" type="sibTrans" cxnId="{69618BAB-7A65-4381-AC3F-461520165CD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D4E04BD-B958-42D7-ADC6-097993AB8110}">
      <dgm:prSet custT="1"/>
      <dgm:spPr/>
      <dgm:t>
        <a:bodyPr/>
        <a:lstStyle/>
        <a:p>
          <a:pPr rtl="0"/>
          <a:r>
            <a:rPr lang="ru-RU" sz="2400" b="1" i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и прогнозирование экономических показателей деятельности</a:t>
          </a:r>
          <a:endParaRPr lang="ru-RU" sz="2400" b="1" cap="none" spc="0" dirty="0">
            <a:ln w="1905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758D83-1AAA-4980-B3B1-1B23E8BB545B}" type="parTrans" cxnId="{7953CC9D-798A-49BD-A97A-3E83C629DBF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3B4F33B-20FE-45F6-A548-97D9D2717F87}" type="sibTrans" cxnId="{7953CC9D-798A-49BD-A97A-3E83C629DBF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76DBEB-A22B-4166-9A12-8689BC073CC5}">
      <dgm:prSet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rtl="0"/>
          <a:r>
            <a:rPr lang="ru-RU" sz="2400" b="1" i="1" cap="none" spc="0" dirty="0">
              <a:ln w="19050"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организация деятельности и разработка бизнес-процессов</a:t>
          </a:r>
          <a:endParaRPr lang="ru-RU" sz="2400" b="1" cap="none" spc="0" dirty="0">
            <a:ln w="19050">
              <a:prstDash val="solid"/>
            </a:ln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9DEAF9A4-FA3D-408B-9FDB-13889F760654}" type="parTrans" cxnId="{63886954-8E81-4A5D-AB0D-8B3231E60BDF}">
      <dgm:prSet/>
      <dgm:spPr/>
      <dgm:t>
        <a:bodyPr/>
        <a:lstStyle/>
        <a:p>
          <a:endParaRPr lang="ru-RU"/>
        </a:p>
      </dgm:t>
    </dgm:pt>
    <dgm:pt modelId="{43125025-3091-405A-836B-8965CB0F3CD5}" type="sibTrans" cxnId="{63886954-8E81-4A5D-AB0D-8B3231E60BDF}">
      <dgm:prSet/>
      <dgm:spPr/>
      <dgm:t>
        <a:bodyPr/>
        <a:lstStyle/>
        <a:p>
          <a:endParaRPr lang="ru-RU"/>
        </a:p>
      </dgm:t>
    </dgm:pt>
    <dgm:pt modelId="{07B22B8C-109A-40C5-94DE-912AD1111399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rtl="0"/>
          <a:r>
            <a:rPr lang="ru-RU" sz="2800" b="1" i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управление рисками</a:t>
          </a:r>
        </a:p>
      </dgm:t>
    </dgm:pt>
    <dgm:pt modelId="{34FF8C83-05A5-4050-9403-127E93F909A8}" type="parTrans" cxnId="{CB4E7162-4182-4921-B247-7E18C94818CE}">
      <dgm:prSet/>
      <dgm:spPr/>
      <dgm:t>
        <a:bodyPr/>
        <a:lstStyle/>
        <a:p>
          <a:endParaRPr lang="ru-RU"/>
        </a:p>
      </dgm:t>
    </dgm:pt>
    <dgm:pt modelId="{47E71DE3-C532-40D3-B42C-E15906987755}" type="sibTrans" cxnId="{CB4E7162-4182-4921-B247-7E18C94818CE}">
      <dgm:prSet/>
      <dgm:spPr/>
      <dgm:t>
        <a:bodyPr/>
        <a:lstStyle/>
        <a:p>
          <a:endParaRPr lang="ru-RU"/>
        </a:p>
      </dgm:t>
    </dgm:pt>
    <dgm:pt modelId="{E34BE0C1-8195-4B79-92BF-0B63F5A77C35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rtl="0"/>
          <a:r>
            <a:rPr lang="ru-RU" sz="2500" b="1" i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банковский и финансовый менеджмент</a:t>
          </a:r>
        </a:p>
      </dgm:t>
    </dgm:pt>
    <dgm:pt modelId="{D4400311-C7AB-41D1-9299-7723CD9D41CB}" type="parTrans" cxnId="{8084B77B-D26D-4A6E-8483-698126BEDFF6}">
      <dgm:prSet/>
      <dgm:spPr/>
      <dgm:t>
        <a:bodyPr/>
        <a:lstStyle/>
        <a:p>
          <a:endParaRPr lang="ru-RU"/>
        </a:p>
      </dgm:t>
    </dgm:pt>
    <dgm:pt modelId="{DE290D3F-8B6B-4974-9D46-A3D8911D76C2}" type="sibTrans" cxnId="{8084B77B-D26D-4A6E-8483-698126BEDFF6}">
      <dgm:prSet/>
      <dgm:spPr/>
      <dgm:t>
        <a:bodyPr/>
        <a:lstStyle/>
        <a:p>
          <a:endParaRPr lang="ru-RU"/>
        </a:p>
      </dgm:t>
    </dgm:pt>
    <dgm:pt modelId="{025880B0-F516-4FF9-936C-B08E543CA5C0}" type="pres">
      <dgm:prSet presAssocID="{9AC4DECD-2AE4-44D2-B317-AD138D033295}" presName="Name0" presStyleCnt="0">
        <dgm:presLayoutVars>
          <dgm:chMax val="7"/>
          <dgm:chPref val="7"/>
          <dgm:dir/>
        </dgm:presLayoutVars>
      </dgm:prSet>
      <dgm:spPr/>
    </dgm:pt>
    <dgm:pt modelId="{4596258E-E0E1-45CE-AC03-5AFD31B7C27C}" type="pres">
      <dgm:prSet presAssocID="{9AC4DECD-2AE4-44D2-B317-AD138D033295}" presName="Name1" presStyleCnt="0"/>
      <dgm:spPr/>
    </dgm:pt>
    <dgm:pt modelId="{4AD1C5A5-209B-4970-BAB4-9610CF5C4438}" type="pres">
      <dgm:prSet presAssocID="{9AC4DECD-2AE4-44D2-B317-AD138D033295}" presName="cycle" presStyleCnt="0"/>
      <dgm:spPr/>
    </dgm:pt>
    <dgm:pt modelId="{B96BBB07-B4BD-4D32-8B9C-47DE1959AEEC}" type="pres">
      <dgm:prSet presAssocID="{9AC4DECD-2AE4-44D2-B317-AD138D033295}" presName="srcNode" presStyleLbl="node1" presStyleIdx="0" presStyleCnt="6"/>
      <dgm:spPr/>
    </dgm:pt>
    <dgm:pt modelId="{CA8D50BB-1DE2-4217-AF1B-0C0F48D8F5B6}" type="pres">
      <dgm:prSet presAssocID="{9AC4DECD-2AE4-44D2-B317-AD138D033295}" presName="conn" presStyleLbl="parChTrans1D2" presStyleIdx="0" presStyleCnt="1"/>
      <dgm:spPr/>
    </dgm:pt>
    <dgm:pt modelId="{FCB88BD8-FC4C-49BE-B871-9F60CA4D178C}" type="pres">
      <dgm:prSet presAssocID="{9AC4DECD-2AE4-44D2-B317-AD138D033295}" presName="extraNode" presStyleLbl="node1" presStyleIdx="0" presStyleCnt="6"/>
      <dgm:spPr/>
    </dgm:pt>
    <dgm:pt modelId="{97F6FC9B-AFFC-4A8C-B13B-4FCB012C03D8}" type="pres">
      <dgm:prSet presAssocID="{9AC4DECD-2AE4-44D2-B317-AD138D033295}" presName="dstNode" presStyleLbl="node1" presStyleIdx="0" presStyleCnt="6"/>
      <dgm:spPr/>
    </dgm:pt>
    <dgm:pt modelId="{D4770490-4C3A-4217-B777-F86B166904F8}" type="pres">
      <dgm:prSet presAssocID="{FD688D8A-E013-45EB-9928-F702D5BD5E20}" presName="text_1" presStyleLbl="node1" presStyleIdx="0" presStyleCnt="6">
        <dgm:presLayoutVars>
          <dgm:bulletEnabled val="1"/>
        </dgm:presLayoutVars>
      </dgm:prSet>
      <dgm:spPr/>
    </dgm:pt>
    <dgm:pt modelId="{0D58A33F-9239-456E-99E6-E5AFC07090EC}" type="pres">
      <dgm:prSet presAssocID="{FD688D8A-E013-45EB-9928-F702D5BD5E20}" presName="accent_1" presStyleCnt="0"/>
      <dgm:spPr/>
    </dgm:pt>
    <dgm:pt modelId="{5FFD0EFE-F94C-4422-B2D4-B081A4A65BE4}" type="pres">
      <dgm:prSet presAssocID="{FD688D8A-E013-45EB-9928-F702D5BD5E20}" presName="accentRepeatNode" presStyleLbl="solidFgAcc1" presStyleIdx="0" presStyleCnt="6"/>
      <dgm:spPr/>
    </dgm:pt>
    <dgm:pt modelId="{95A2F0EA-8EA1-4049-B41F-D1DC59F6EB4E}" type="pres">
      <dgm:prSet presAssocID="{4594485B-717C-429E-B477-BD23D6DBB66F}" presName="text_2" presStyleLbl="node1" presStyleIdx="1" presStyleCnt="6">
        <dgm:presLayoutVars>
          <dgm:bulletEnabled val="1"/>
        </dgm:presLayoutVars>
      </dgm:prSet>
      <dgm:spPr/>
    </dgm:pt>
    <dgm:pt modelId="{76AEF117-E268-4A30-A135-A01972A0C23F}" type="pres">
      <dgm:prSet presAssocID="{4594485B-717C-429E-B477-BD23D6DBB66F}" presName="accent_2" presStyleCnt="0"/>
      <dgm:spPr/>
    </dgm:pt>
    <dgm:pt modelId="{F9F8502C-1583-47B4-A154-50FC808A9C51}" type="pres">
      <dgm:prSet presAssocID="{4594485B-717C-429E-B477-BD23D6DBB66F}" presName="accentRepeatNode" presStyleLbl="solidFgAcc1" presStyleIdx="1" presStyleCnt="6"/>
      <dgm:spPr/>
    </dgm:pt>
    <dgm:pt modelId="{66B1081E-B9A6-4E99-BEAC-11794D461D09}" type="pres">
      <dgm:prSet presAssocID="{ED4E04BD-B958-42D7-ADC6-097993AB8110}" presName="text_3" presStyleLbl="node1" presStyleIdx="2" presStyleCnt="6" custLinFactNeighborX="-59" custLinFactNeighborY="-2137">
        <dgm:presLayoutVars>
          <dgm:bulletEnabled val="1"/>
        </dgm:presLayoutVars>
      </dgm:prSet>
      <dgm:spPr/>
    </dgm:pt>
    <dgm:pt modelId="{5976A852-F5DF-4E6F-B6A3-01E8E3C33DC2}" type="pres">
      <dgm:prSet presAssocID="{ED4E04BD-B958-42D7-ADC6-097993AB8110}" presName="accent_3" presStyleCnt="0"/>
      <dgm:spPr/>
    </dgm:pt>
    <dgm:pt modelId="{6C7B2F2C-BA54-4E6B-A992-3C83D0EB9E60}" type="pres">
      <dgm:prSet presAssocID="{ED4E04BD-B958-42D7-ADC6-097993AB8110}" presName="accentRepeatNode" presStyleLbl="solidFgAcc1" presStyleIdx="2" presStyleCnt="6"/>
      <dgm:spPr/>
    </dgm:pt>
    <dgm:pt modelId="{B33859CC-5F5D-4177-813B-F2DCC637EDAF}" type="pres">
      <dgm:prSet presAssocID="{DA76DBEB-A22B-4166-9A12-8689BC073CC5}" presName="text_4" presStyleLbl="node1" presStyleIdx="3" presStyleCnt="6">
        <dgm:presLayoutVars>
          <dgm:bulletEnabled val="1"/>
        </dgm:presLayoutVars>
      </dgm:prSet>
      <dgm:spPr/>
    </dgm:pt>
    <dgm:pt modelId="{889044CD-0E43-4F1F-9922-3B65E7DAD140}" type="pres">
      <dgm:prSet presAssocID="{DA76DBEB-A22B-4166-9A12-8689BC073CC5}" presName="accent_4" presStyleCnt="0"/>
      <dgm:spPr/>
    </dgm:pt>
    <dgm:pt modelId="{F518EA90-2509-4EF2-891B-4964B39583B3}" type="pres">
      <dgm:prSet presAssocID="{DA76DBEB-A22B-4166-9A12-8689BC073CC5}" presName="accentRepeatNode" presStyleLbl="solidFgAcc1" presStyleIdx="3" presStyleCnt="6"/>
      <dgm:spPr/>
    </dgm:pt>
    <dgm:pt modelId="{CC96B098-497F-4506-8DE1-8B1E167481D4}" type="pres">
      <dgm:prSet presAssocID="{07B22B8C-109A-40C5-94DE-912AD1111399}" presName="text_5" presStyleLbl="node1" presStyleIdx="4" presStyleCnt="6">
        <dgm:presLayoutVars>
          <dgm:bulletEnabled val="1"/>
        </dgm:presLayoutVars>
      </dgm:prSet>
      <dgm:spPr/>
    </dgm:pt>
    <dgm:pt modelId="{B94A78DD-EEC0-4EE3-BC20-4DC0A384D656}" type="pres">
      <dgm:prSet presAssocID="{07B22B8C-109A-40C5-94DE-912AD1111399}" presName="accent_5" presStyleCnt="0"/>
      <dgm:spPr/>
    </dgm:pt>
    <dgm:pt modelId="{55EBF669-C875-4D79-92DF-C7C5BBD894C0}" type="pres">
      <dgm:prSet presAssocID="{07B22B8C-109A-40C5-94DE-912AD1111399}" presName="accentRepeatNode" presStyleLbl="solidFgAcc1" presStyleIdx="4" presStyleCnt="6"/>
      <dgm:spPr/>
    </dgm:pt>
    <dgm:pt modelId="{745C585A-DD96-49C5-99CF-A02CA6C3D233}" type="pres">
      <dgm:prSet presAssocID="{E34BE0C1-8195-4B79-92BF-0B63F5A77C35}" presName="text_6" presStyleLbl="node1" presStyleIdx="5" presStyleCnt="6">
        <dgm:presLayoutVars>
          <dgm:bulletEnabled val="1"/>
        </dgm:presLayoutVars>
      </dgm:prSet>
      <dgm:spPr/>
    </dgm:pt>
    <dgm:pt modelId="{B5C3225C-7B58-4837-90BF-9E9101F91637}" type="pres">
      <dgm:prSet presAssocID="{E34BE0C1-8195-4B79-92BF-0B63F5A77C35}" presName="accent_6" presStyleCnt="0"/>
      <dgm:spPr/>
    </dgm:pt>
    <dgm:pt modelId="{CA4A7698-AA55-4248-BF88-7E7BB646E54F}" type="pres">
      <dgm:prSet presAssocID="{E34BE0C1-8195-4B79-92BF-0B63F5A77C35}" presName="accentRepeatNode" presStyleLbl="solidFgAcc1" presStyleIdx="5" presStyleCnt="6"/>
      <dgm:spPr/>
    </dgm:pt>
  </dgm:ptLst>
  <dgm:cxnLst>
    <dgm:cxn modelId="{5FE94B0C-C083-4253-975D-CA5650C4F8E0}" type="presOf" srcId="{ED4E04BD-B958-42D7-ADC6-097993AB8110}" destId="{66B1081E-B9A6-4E99-BEAC-11794D461D09}" srcOrd="0" destOrd="0" presId="urn:microsoft.com/office/officeart/2008/layout/VerticalCurvedList"/>
    <dgm:cxn modelId="{5EACD70F-6838-4348-9D1E-25AC4F99A953}" type="presOf" srcId="{07B22B8C-109A-40C5-94DE-912AD1111399}" destId="{CC96B098-497F-4506-8DE1-8B1E167481D4}" srcOrd="0" destOrd="0" presId="urn:microsoft.com/office/officeart/2008/layout/VerticalCurvedList"/>
    <dgm:cxn modelId="{8AA3C920-3128-454F-BD21-60542FCF8288}" type="presOf" srcId="{A8C3AD69-8118-4C80-9686-585CCB5300AB}" destId="{CA8D50BB-1DE2-4217-AF1B-0C0F48D8F5B6}" srcOrd="0" destOrd="0" presId="urn:microsoft.com/office/officeart/2008/layout/VerticalCurvedList"/>
    <dgm:cxn modelId="{F5CA0C2E-A74A-48F2-B28B-6811F5E54DF4}" type="presOf" srcId="{DA76DBEB-A22B-4166-9A12-8689BC073CC5}" destId="{B33859CC-5F5D-4177-813B-F2DCC637EDAF}" srcOrd="0" destOrd="0" presId="urn:microsoft.com/office/officeart/2008/layout/VerticalCurvedList"/>
    <dgm:cxn modelId="{B6710233-1066-4840-9300-8529140379ED}" type="presOf" srcId="{4594485B-717C-429E-B477-BD23D6DBB66F}" destId="{95A2F0EA-8EA1-4049-B41F-D1DC59F6EB4E}" srcOrd="0" destOrd="0" presId="urn:microsoft.com/office/officeart/2008/layout/VerticalCurvedList"/>
    <dgm:cxn modelId="{CB4E7162-4182-4921-B247-7E18C94818CE}" srcId="{9AC4DECD-2AE4-44D2-B317-AD138D033295}" destId="{07B22B8C-109A-40C5-94DE-912AD1111399}" srcOrd="4" destOrd="0" parTransId="{34FF8C83-05A5-4050-9403-127E93F909A8}" sibTransId="{47E71DE3-C532-40D3-B42C-E15906987755}"/>
    <dgm:cxn modelId="{1142F666-6995-4BC6-B777-A20767B968B5}" type="presOf" srcId="{E34BE0C1-8195-4B79-92BF-0B63F5A77C35}" destId="{745C585A-DD96-49C5-99CF-A02CA6C3D233}" srcOrd="0" destOrd="0" presId="urn:microsoft.com/office/officeart/2008/layout/VerticalCurvedList"/>
    <dgm:cxn modelId="{5D18C749-704B-4B08-BD5C-A880701001A5}" type="presOf" srcId="{9AC4DECD-2AE4-44D2-B317-AD138D033295}" destId="{025880B0-F516-4FF9-936C-B08E543CA5C0}" srcOrd="0" destOrd="0" presId="urn:microsoft.com/office/officeart/2008/layout/VerticalCurvedList"/>
    <dgm:cxn modelId="{63886954-8E81-4A5D-AB0D-8B3231E60BDF}" srcId="{9AC4DECD-2AE4-44D2-B317-AD138D033295}" destId="{DA76DBEB-A22B-4166-9A12-8689BC073CC5}" srcOrd="3" destOrd="0" parTransId="{9DEAF9A4-FA3D-408B-9FDB-13889F760654}" sibTransId="{43125025-3091-405A-836B-8965CB0F3CD5}"/>
    <dgm:cxn modelId="{8084B77B-D26D-4A6E-8483-698126BEDFF6}" srcId="{9AC4DECD-2AE4-44D2-B317-AD138D033295}" destId="{E34BE0C1-8195-4B79-92BF-0B63F5A77C35}" srcOrd="5" destOrd="0" parTransId="{D4400311-C7AB-41D1-9299-7723CD9D41CB}" sibTransId="{DE290D3F-8B6B-4974-9D46-A3D8911D76C2}"/>
    <dgm:cxn modelId="{2E74D481-43D2-436D-BA95-A354D4E91C22}" srcId="{9AC4DECD-2AE4-44D2-B317-AD138D033295}" destId="{FD688D8A-E013-45EB-9928-F702D5BD5E20}" srcOrd="0" destOrd="0" parTransId="{9E77A118-B94D-4FA4-941F-33FAE2943FCA}" sibTransId="{A8C3AD69-8118-4C80-9686-585CCB5300AB}"/>
    <dgm:cxn modelId="{7953CC9D-798A-49BD-A97A-3E83C629DBF5}" srcId="{9AC4DECD-2AE4-44D2-B317-AD138D033295}" destId="{ED4E04BD-B958-42D7-ADC6-097993AB8110}" srcOrd="2" destOrd="0" parTransId="{C1758D83-1AAA-4980-B3B1-1B23E8BB545B}" sibTransId="{13B4F33B-20FE-45F6-A548-97D9D2717F87}"/>
    <dgm:cxn modelId="{69618BAB-7A65-4381-AC3F-461520165CD2}" srcId="{9AC4DECD-2AE4-44D2-B317-AD138D033295}" destId="{4594485B-717C-429E-B477-BD23D6DBB66F}" srcOrd="1" destOrd="0" parTransId="{522A3C3F-13C2-49A5-AA05-96EECAEA5371}" sibTransId="{67E65FCE-2B6B-492B-896F-7191598083B9}"/>
    <dgm:cxn modelId="{8B1476F4-9B3A-44F9-B48E-545E91415B21}" type="presOf" srcId="{FD688D8A-E013-45EB-9928-F702D5BD5E20}" destId="{D4770490-4C3A-4217-B777-F86B166904F8}" srcOrd="0" destOrd="0" presId="urn:microsoft.com/office/officeart/2008/layout/VerticalCurvedList"/>
    <dgm:cxn modelId="{4623FED5-BF25-4E7F-9EA2-523C499C0A86}" type="presParOf" srcId="{025880B0-F516-4FF9-936C-B08E543CA5C0}" destId="{4596258E-E0E1-45CE-AC03-5AFD31B7C27C}" srcOrd="0" destOrd="0" presId="urn:microsoft.com/office/officeart/2008/layout/VerticalCurvedList"/>
    <dgm:cxn modelId="{014EEA85-5423-4952-B68C-DB32E105BD0F}" type="presParOf" srcId="{4596258E-E0E1-45CE-AC03-5AFD31B7C27C}" destId="{4AD1C5A5-209B-4970-BAB4-9610CF5C4438}" srcOrd="0" destOrd="0" presId="urn:microsoft.com/office/officeart/2008/layout/VerticalCurvedList"/>
    <dgm:cxn modelId="{09912F7C-594B-4BB9-98C9-F23958A2E24A}" type="presParOf" srcId="{4AD1C5A5-209B-4970-BAB4-9610CF5C4438}" destId="{B96BBB07-B4BD-4D32-8B9C-47DE1959AEEC}" srcOrd="0" destOrd="0" presId="urn:microsoft.com/office/officeart/2008/layout/VerticalCurvedList"/>
    <dgm:cxn modelId="{D11ACA59-A87E-4222-8898-EFB80A2A9F47}" type="presParOf" srcId="{4AD1C5A5-209B-4970-BAB4-9610CF5C4438}" destId="{CA8D50BB-1DE2-4217-AF1B-0C0F48D8F5B6}" srcOrd="1" destOrd="0" presId="urn:microsoft.com/office/officeart/2008/layout/VerticalCurvedList"/>
    <dgm:cxn modelId="{0E3D17D7-BAF8-4EFB-A220-5A06CBEC8B12}" type="presParOf" srcId="{4AD1C5A5-209B-4970-BAB4-9610CF5C4438}" destId="{FCB88BD8-FC4C-49BE-B871-9F60CA4D178C}" srcOrd="2" destOrd="0" presId="urn:microsoft.com/office/officeart/2008/layout/VerticalCurvedList"/>
    <dgm:cxn modelId="{E6B75FC0-F4CC-4919-910D-4EB439C52CBF}" type="presParOf" srcId="{4AD1C5A5-209B-4970-BAB4-9610CF5C4438}" destId="{97F6FC9B-AFFC-4A8C-B13B-4FCB012C03D8}" srcOrd="3" destOrd="0" presId="urn:microsoft.com/office/officeart/2008/layout/VerticalCurvedList"/>
    <dgm:cxn modelId="{F9C41FDD-AF2D-445A-8BD2-F6548F31682C}" type="presParOf" srcId="{4596258E-E0E1-45CE-AC03-5AFD31B7C27C}" destId="{D4770490-4C3A-4217-B777-F86B166904F8}" srcOrd="1" destOrd="0" presId="urn:microsoft.com/office/officeart/2008/layout/VerticalCurvedList"/>
    <dgm:cxn modelId="{EF7F655D-E309-4C96-A6EC-BB76A7A006F1}" type="presParOf" srcId="{4596258E-E0E1-45CE-AC03-5AFD31B7C27C}" destId="{0D58A33F-9239-456E-99E6-E5AFC07090EC}" srcOrd="2" destOrd="0" presId="urn:microsoft.com/office/officeart/2008/layout/VerticalCurvedList"/>
    <dgm:cxn modelId="{86BABBC1-A9DA-459D-8702-B93C3365D565}" type="presParOf" srcId="{0D58A33F-9239-456E-99E6-E5AFC07090EC}" destId="{5FFD0EFE-F94C-4422-B2D4-B081A4A65BE4}" srcOrd="0" destOrd="0" presId="urn:microsoft.com/office/officeart/2008/layout/VerticalCurvedList"/>
    <dgm:cxn modelId="{764CED76-615D-472F-BB5B-D0DC78349130}" type="presParOf" srcId="{4596258E-E0E1-45CE-AC03-5AFD31B7C27C}" destId="{95A2F0EA-8EA1-4049-B41F-D1DC59F6EB4E}" srcOrd="3" destOrd="0" presId="urn:microsoft.com/office/officeart/2008/layout/VerticalCurvedList"/>
    <dgm:cxn modelId="{13B2541B-13DC-4AB0-8FB5-D5F67ECAB25D}" type="presParOf" srcId="{4596258E-E0E1-45CE-AC03-5AFD31B7C27C}" destId="{76AEF117-E268-4A30-A135-A01972A0C23F}" srcOrd="4" destOrd="0" presId="urn:microsoft.com/office/officeart/2008/layout/VerticalCurvedList"/>
    <dgm:cxn modelId="{28663829-6215-4976-B7F9-7A72BBCE1838}" type="presParOf" srcId="{76AEF117-E268-4A30-A135-A01972A0C23F}" destId="{F9F8502C-1583-47B4-A154-50FC808A9C51}" srcOrd="0" destOrd="0" presId="urn:microsoft.com/office/officeart/2008/layout/VerticalCurvedList"/>
    <dgm:cxn modelId="{F6F511AC-D9AB-4162-A7E2-DABC128B2EE9}" type="presParOf" srcId="{4596258E-E0E1-45CE-AC03-5AFD31B7C27C}" destId="{66B1081E-B9A6-4E99-BEAC-11794D461D09}" srcOrd="5" destOrd="0" presId="urn:microsoft.com/office/officeart/2008/layout/VerticalCurvedList"/>
    <dgm:cxn modelId="{02266F8C-7FB5-47B5-A6F2-82072D4F5164}" type="presParOf" srcId="{4596258E-E0E1-45CE-AC03-5AFD31B7C27C}" destId="{5976A852-F5DF-4E6F-B6A3-01E8E3C33DC2}" srcOrd="6" destOrd="0" presId="urn:microsoft.com/office/officeart/2008/layout/VerticalCurvedList"/>
    <dgm:cxn modelId="{B9D9F80A-A050-43C6-BA86-950B7E1B70E3}" type="presParOf" srcId="{5976A852-F5DF-4E6F-B6A3-01E8E3C33DC2}" destId="{6C7B2F2C-BA54-4E6B-A992-3C83D0EB9E60}" srcOrd="0" destOrd="0" presId="urn:microsoft.com/office/officeart/2008/layout/VerticalCurvedList"/>
    <dgm:cxn modelId="{0DAF664B-395C-4FCF-BEEA-1B6CF0EB2410}" type="presParOf" srcId="{4596258E-E0E1-45CE-AC03-5AFD31B7C27C}" destId="{B33859CC-5F5D-4177-813B-F2DCC637EDAF}" srcOrd="7" destOrd="0" presId="urn:microsoft.com/office/officeart/2008/layout/VerticalCurvedList"/>
    <dgm:cxn modelId="{AC13BCA5-FC10-4800-88F6-1BF98E545F40}" type="presParOf" srcId="{4596258E-E0E1-45CE-AC03-5AFD31B7C27C}" destId="{889044CD-0E43-4F1F-9922-3B65E7DAD140}" srcOrd="8" destOrd="0" presId="urn:microsoft.com/office/officeart/2008/layout/VerticalCurvedList"/>
    <dgm:cxn modelId="{40640BEE-D978-451F-8B74-581892C19393}" type="presParOf" srcId="{889044CD-0E43-4F1F-9922-3B65E7DAD140}" destId="{F518EA90-2509-4EF2-891B-4964B39583B3}" srcOrd="0" destOrd="0" presId="urn:microsoft.com/office/officeart/2008/layout/VerticalCurvedList"/>
    <dgm:cxn modelId="{179164CE-42D4-4EFA-B53B-25F1B0282151}" type="presParOf" srcId="{4596258E-E0E1-45CE-AC03-5AFD31B7C27C}" destId="{CC96B098-497F-4506-8DE1-8B1E167481D4}" srcOrd="9" destOrd="0" presId="urn:microsoft.com/office/officeart/2008/layout/VerticalCurvedList"/>
    <dgm:cxn modelId="{4920FCD1-15FD-420D-9CF5-899B41B2BEFA}" type="presParOf" srcId="{4596258E-E0E1-45CE-AC03-5AFD31B7C27C}" destId="{B94A78DD-EEC0-4EE3-BC20-4DC0A384D656}" srcOrd="10" destOrd="0" presId="urn:microsoft.com/office/officeart/2008/layout/VerticalCurvedList"/>
    <dgm:cxn modelId="{F0A745E8-542E-424D-84D5-C455F11579B0}" type="presParOf" srcId="{B94A78DD-EEC0-4EE3-BC20-4DC0A384D656}" destId="{55EBF669-C875-4D79-92DF-C7C5BBD894C0}" srcOrd="0" destOrd="0" presId="urn:microsoft.com/office/officeart/2008/layout/VerticalCurvedList"/>
    <dgm:cxn modelId="{F6ECF57E-F879-4EC4-8DBE-8CF765673B87}" type="presParOf" srcId="{4596258E-E0E1-45CE-AC03-5AFD31B7C27C}" destId="{745C585A-DD96-49C5-99CF-A02CA6C3D233}" srcOrd="11" destOrd="0" presId="urn:microsoft.com/office/officeart/2008/layout/VerticalCurvedList"/>
    <dgm:cxn modelId="{A510430E-3252-4132-A441-FAC302D3BD66}" type="presParOf" srcId="{4596258E-E0E1-45CE-AC03-5AFD31B7C27C}" destId="{B5C3225C-7B58-4837-90BF-9E9101F91637}" srcOrd="12" destOrd="0" presId="urn:microsoft.com/office/officeart/2008/layout/VerticalCurvedList"/>
    <dgm:cxn modelId="{C48572B1-67C5-48B4-A9BE-3218EE4CD881}" type="presParOf" srcId="{B5C3225C-7B58-4837-90BF-9E9101F91637}" destId="{CA4A7698-AA55-4248-BF88-7E7BB646E5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D50BB-1DE2-4217-AF1B-0C0F48D8F5B6}">
      <dsp:nvSpPr>
        <dsp:cNvPr id="0" name=""/>
        <dsp:cNvSpPr/>
      </dsp:nvSpPr>
      <dsp:spPr>
        <a:xfrm>
          <a:off x="-6447860" y="-986192"/>
          <a:ext cx="7674669" cy="7674669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70490-4C3A-4217-B777-F86B166904F8}">
      <dsp:nvSpPr>
        <dsp:cNvPr id="0" name=""/>
        <dsp:cNvSpPr/>
      </dsp:nvSpPr>
      <dsp:spPr>
        <a:xfrm>
          <a:off x="456663" y="300282"/>
          <a:ext cx="7604924" cy="600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517" tIns="63500" rIns="63500" bIns="635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0" lvl="0" indent="0" algn="l" defTabSz="10890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50" b="1" i="1" kern="1200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тактическое, стратегическое, финансовое  планирование</a:t>
          </a:r>
          <a:endParaRPr lang="ru-RU" sz="2450" b="1" kern="1200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456663" y="300282"/>
        <a:ext cx="7604924" cy="600336"/>
      </dsp:txXfrm>
    </dsp:sp>
    <dsp:sp modelId="{5FFD0EFE-F94C-4422-B2D4-B081A4A65BE4}">
      <dsp:nvSpPr>
        <dsp:cNvPr id="0" name=""/>
        <dsp:cNvSpPr/>
      </dsp:nvSpPr>
      <dsp:spPr>
        <a:xfrm>
          <a:off x="81453" y="225240"/>
          <a:ext cx="750420" cy="7504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2F0EA-8EA1-4049-B41F-D1DC59F6EB4E}">
      <dsp:nvSpPr>
        <dsp:cNvPr id="0" name=""/>
        <dsp:cNvSpPr/>
      </dsp:nvSpPr>
      <dsp:spPr>
        <a:xfrm>
          <a:off x="950481" y="1200672"/>
          <a:ext cx="7111106" cy="600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517" tIns="71120" rIns="71120" bIns="7112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инвестирование</a:t>
          </a:r>
        </a:p>
      </dsp:txBody>
      <dsp:txXfrm>
        <a:off x="950481" y="1200672"/>
        <a:ext cx="7111106" cy="600336"/>
      </dsp:txXfrm>
    </dsp:sp>
    <dsp:sp modelId="{F9F8502C-1583-47B4-A154-50FC808A9C51}">
      <dsp:nvSpPr>
        <dsp:cNvPr id="0" name=""/>
        <dsp:cNvSpPr/>
      </dsp:nvSpPr>
      <dsp:spPr>
        <a:xfrm>
          <a:off x="575271" y="1125630"/>
          <a:ext cx="750420" cy="7504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1081E-B9A6-4E99-BEAC-11794D461D09}">
      <dsp:nvSpPr>
        <dsp:cNvPr id="0" name=""/>
        <dsp:cNvSpPr/>
      </dsp:nvSpPr>
      <dsp:spPr>
        <a:xfrm>
          <a:off x="1172229" y="2088234"/>
          <a:ext cx="6885296" cy="600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517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и прогнозирование экономических показателей деятельности</a:t>
          </a:r>
          <a:endParaRPr lang="ru-RU" sz="2400" b="1" kern="1200" cap="none" spc="0" dirty="0">
            <a:ln w="1905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72229" y="2088234"/>
        <a:ext cx="6885296" cy="600336"/>
      </dsp:txXfrm>
    </dsp:sp>
    <dsp:sp modelId="{6C7B2F2C-BA54-4E6B-A992-3C83D0EB9E60}">
      <dsp:nvSpPr>
        <dsp:cNvPr id="0" name=""/>
        <dsp:cNvSpPr/>
      </dsp:nvSpPr>
      <dsp:spPr>
        <a:xfrm>
          <a:off x="801081" y="2026021"/>
          <a:ext cx="750420" cy="7504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859CC-5F5D-4177-813B-F2DCC637EDAF}">
      <dsp:nvSpPr>
        <dsp:cNvPr id="0" name=""/>
        <dsp:cNvSpPr/>
      </dsp:nvSpPr>
      <dsp:spPr>
        <a:xfrm>
          <a:off x="1176292" y="3000883"/>
          <a:ext cx="6885296" cy="600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517" tIns="60960" rIns="60960" bIns="6096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cap="none" spc="0" dirty="0">
              <a:ln w="19050"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организация деятельности и разработка бизнес-процессов</a:t>
          </a:r>
          <a:endParaRPr lang="ru-RU" sz="2400" b="1" kern="1200" cap="none" spc="0" dirty="0">
            <a:ln w="19050">
              <a:prstDash val="solid"/>
            </a:ln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1176292" y="3000883"/>
        <a:ext cx="6885296" cy="600336"/>
      </dsp:txXfrm>
    </dsp:sp>
    <dsp:sp modelId="{F518EA90-2509-4EF2-891B-4964B39583B3}">
      <dsp:nvSpPr>
        <dsp:cNvPr id="0" name=""/>
        <dsp:cNvSpPr/>
      </dsp:nvSpPr>
      <dsp:spPr>
        <a:xfrm>
          <a:off x="801081" y="2925841"/>
          <a:ext cx="750420" cy="7504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6B098-497F-4506-8DE1-8B1E167481D4}">
      <dsp:nvSpPr>
        <dsp:cNvPr id="0" name=""/>
        <dsp:cNvSpPr/>
      </dsp:nvSpPr>
      <dsp:spPr>
        <a:xfrm>
          <a:off x="950481" y="3901274"/>
          <a:ext cx="7111106" cy="600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517" tIns="71120" rIns="71120" bIns="711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управление рисками</a:t>
          </a:r>
        </a:p>
      </dsp:txBody>
      <dsp:txXfrm>
        <a:off x="950481" y="3901274"/>
        <a:ext cx="7111106" cy="600336"/>
      </dsp:txXfrm>
    </dsp:sp>
    <dsp:sp modelId="{55EBF669-C875-4D79-92DF-C7C5BBD894C0}">
      <dsp:nvSpPr>
        <dsp:cNvPr id="0" name=""/>
        <dsp:cNvSpPr/>
      </dsp:nvSpPr>
      <dsp:spPr>
        <a:xfrm>
          <a:off x="575271" y="3826232"/>
          <a:ext cx="750420" cy="7504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C585A-DD96-49C5-99CF-A02CA6C3D233}">
      <dsp:nvSpPr>
        <dsp:cNvPr id="0" name=""/>
        <dsp:cNvSpPr/>
      </dsp:nvSpPr>
      <dsp:spPr>
        <a:xfrm>
          <a:off x="456663" y="4801665"/>
          <a:ext cx="7604924" cy="600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517" tIns="63500" rIns="63500" bIns="635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1" kern="1200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банковский и финансовый менеджмент</a:t>
          </a:r>
        </a:p>
      </dsp:txBody>
      <dsp:txXfrm>
        <a:off x="456663" y="4801665"/>
        <a:ext cx="7604924" cy="600336"/>
      </dsp:txXfrm>
    </dsp:sp>
    <dsp:sp modelId="{CA4A7698-AA55-4248-BF88-7E7BB646E54F}">
      <dsp:nvSpPr>
        <dsp:cNvPr id="0" name=""/>
        <dsp:cNvSpPr/>
      </dsp:nvSpPr>
      <dsp:spPr>
        <a:xfrm>
          <a:off x="81453" y="4726623"/>
          <a:ext cx="750420" cy="7504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F21C4-6126-4302-A91E-4EEE1BA69CC2}" type="datetimeFigureOut">
              <a:rPr lang="ru-RU" smtClean="0"/>
              <a:pPr/>
              <a:t>26.03.2026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4C27D-E208-4E4B-8991-C9D61DDA62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54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https://dion.vc/event/pam-okrug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4C27D-E208-4E4B-8991-C9D61DDA62B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24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0AF9-3D30-43F8-9980-327512A2BC4F}" type="datetime1">
              <a:rPr lang="ru-RU" smtClean="0"/>
              <a:pPr/>
              <a:t>26.03.2026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E8F5C6-78B4-4C62-A4E1-3485CE334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A8AB-8379-46BC-8554-D7DB73537872}" type="datetime1">
              <a:rPr lang="ru-RU" smtClean="0"/>
              <a:pPr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5C6-78B4-4C62-A4E1-3485CE334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4BA0-5F56-4F5C-BEBF-638E39E7BB70}" type="datetime1">
              <a:rPr lang="ru-RU" smtClean="0"/>
              <a:pPr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5C6-78B4-4C62-A4E1-3485CE334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D327-D38E-49CA-A08E-D1C3ED405171}" type="datetime1">
              <a:rPr lang="ru-RU" smtClean="0"/>
              <a:pPr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5C6-78B4-4C62-A4E1-3485CE334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B1E5-0D32-4381-BC7F-198A01ABF9DA}" type="datetime1">
              <a:rPr lang="ru-RU" smtClean="0"/>
              <a:pPr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5C6-78B4-4C62-A4E1-3485CE334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CDDD-9D20-4B11-9A8B-E1FCFBDDD991}" type="datetime1">
              <a:rPr lang="ru-RU" smtClean="0"/>
              <a:pPr/>
              <a:t>26.03.2026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5C6-78B4-4C62-A4E1-3485CE334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4ABD-3E77-4078-9DCD-9D6987F12442}" type="datetime1">
              <a:rPr lang="ru-RU" smtClean="0"/>
              <a:pPr/>
              <a:t>26.03.2026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5C6-78B4-4C62-A4E1-3485CE334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5BCB-684B-48FE-9405-9FF0A508C13D}" type="datetime1">
              <a:rPr lang="ru-RU" smtClean="0"/>
              <a:pPr/>
              <a:t>26.03.2026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5C6-78B4-4C62-A4E1-3485CE334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4692-EC48-46A8-96F7-C3195C6F1101}" type="datetime1">
              <a:rPr lang="ru-RU" smtClean="0"/>
              <a:pPr/>
              <a:t>26.03.2026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5C6-78B4-4C62-A4E1-3485CE334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72F4-01AD-4425-ACCB-617F2BB91FC2}" type="datetime1">
              <a:rPr lang="ru-RU" smtClean="0"/>
              <a:pPr/>
              <a:t>26.03.2026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5C6-78B4-4C62-A4E1-3485CE334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FAF0-6693-4F83-84A2-9ADA1DB1CDA9}" type="datetime1">
              <a:rPr lang="ru-RU" smtClean="0"/>
              <a:pPr/>
              <a:t>26.03.2026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5C6-78B4-4C62-A4E1-3485CE334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A62A7B2-73A5-4FE8-A0DD-DF026EA01ECE}" type="datetime1">
              <a:rPr lang="ru-RU" smtClean="0"/>
              <a:pPr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9E8F5C6-78B4-4C62-A4E1-3485CE3342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4583" y="2240290"/>
            <a:ext cx="6159146" cy="1709952"/>
          </a:xfrm>
        </p:spPr>
        <p:txBody>
          <a:bodyPr>
            <a:noAutofit/>
          </a:bodyPr>
          <a:lstStyle/>
          <a:p>
            <a:pPr algn="l"/>
            <a:r>
              <a:rPr lang="ru-RU" sz="3600" b="1" dirty="0"/>
              <a:t> </a:t>
            </a:r>
            <a:br>
              <a:rPr lang="ru-RU" sz="3600" b="1" dirty="0"/>
            </a:br>
            <a:r>
              <a:rPr lang="ru-RU" sz="4300" b="1" dirty="0">
                <a:effectLst/>
              </a:rPr>
              <a:t>Роль экономики </a:t>
            </a:r>
            <a:br>
              <a:rPr lang="en-US" sz="4300" b="1" dirty="0">
                <a:effectLst/>
              </a:rPr>
            </a:br>
            <a:r>
              <a:rPr lang="ru-RU" sz="4300" b="1" dirty="0">
                <a:effectLst/>
              </a:rPr>
              <a:t>в современном мире</a:t>
            </a:r>
            <a:endParaRPr lang="ru-RU" sz="43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DF584B-DF6F-480F-9D1E-0DD41590360C}"/>
              </a:ext>
            </a:extLst>
          </p:cNvPr>
          <p:cNvSpPr txBox="1"/>
          <p:nvPr/>
        </p:nvSpPr>
        <p:spPr>
          <a:xfrm>
            <a:off x="107504" y="116632"/>
            <a:ext cx="8836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Минобрнауки России </a:t>
            </a:r>
          </a:p>
          <a:p>
            <a:pPr algn="ctr"/>
            <a:endParaRPr lang="ru-RU" sz="800" dirty="0"/>
          </a:p>
          <a:p>
            <a:pPr algn="ctr"/>
            <a:r>
              <a:rPr lang="ru-RU" sz="2000" dirty="0"/>
              <a:t>Федеральное государственное бюджетное образовательное учреждение высшего образования</a:t>
            </a:r>
          </a:p>
          <a:p>
            <a:pPr algn="ctr"/>
            <a:r>
              <a:rPr lang="ru-RU" sz="2000" b="1" dirty="0"/>
              <a:t>«Оренбургский государственный университет </a:t>
            </a:r>
          </a:p>
          <a:p>
            <a:pPr algn="ctr"/>
            <a:r>
              <a:rPr lang="ru-RU" sz="2000" b="1" dirty="0"/>
              <a:t>им. В.А. Бондаренко»</a:t>
            </a:r>
            <a:r>
              <a:rPr lang="ru-RU" sz="2000" dirty="0"/>
              <a:t> </a:t>
            </a:r>
          </a:p>
          <a:p>
            <a:pPr algn="ctr"/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E6EAA-2F35-4268-A0B7-732658CCC9EF}"/>
              </a:ext>
            </a:extLst>
          </p:cNvPr>
          <p:cNvSpPr txBox="1"/>
          <p:nvPr/>
        </p:nvSpPr>
        <p:spPr>
          <a:xfrm>
            <a:off x="3203847" y="5229200"/>
            <a:ext cx="5739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Чмышенко Е.В., </a:t>
            </a:r>
            <a:endParaRPr lang="en-US" sz="2000" dirty="0"/>
          </a:p>
          <a:p>
            <a:r>
              <a:rPr lang="ru-RU" sz="2000" dirty="0"/>
              <a:t>доцент кафедры экономической теории, региональной и отраслевой</a:t>
            </a:r>
            <a:r>
              <a:rPr lang="en-US" sz="2000" dirty="0"/>
              <a:t> </a:t>
            </a:r>
            <a:r>
              <a:rPr lang="ru-RU" sz="2000" dirty="0"/>
              <a:t>экономики, кандидат экономических наук</a:t>
            </a:r>
            <a:r>
              <a:rPr lang="en-US" sz="2000" dirty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00100" y="1928802"/>
            <a:ext cx="7358114" cy="448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9652" y="6492875"/>
            <a:ext cx="578317" cy="365125"/>
          </a:xfrm>
        </p:spPr>
        <p:txBody>
          <a:bodyPr/>
          <a:lstStyle/>
          <a:p>
            <a:fld id="{D9E8F5C6-78B4-4C62-A4E1-3485CE33422C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4FFBF-D88A-42B7-AA71-92856B41D27B}"/>
              </a:ext>
            </a:extLst>
          </p:cNvPr>
          <p:cNvSpPr txBox="1"/>
          <p:nvPr/>
        </p:nvSpPr>
        <p:spPr>
          <a:xfrm>
            <a:off x="285720" y="0"/>
            <a:ext cx="87154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/>
              <a:t>Цифровизация распределения </a:t>
            </a:r>
            <a:r>
              <a:rPr lang="ru-RU" sz="2300" dirty="0"/>
              <a:t>- процесс внедрения цифровых технологий в систему распределения, которая обеспечивает движение товаров от производителя до конечного потребителя.</a:t>
            </a:r>
            <a:endParaRPr lang="ru-RU" sz="23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171448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Пример в электроэнергетике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icture backgroun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65683" y="6492875"/>
            <a:ext cx="578317" cy="365125"/>
          </a:xfrm>
        </p:spPr>
        <p:txBody>
          <a:bodyPr/>
          <a:lstStyle/>
          <a:p>
            <a:pPr algn="ctr"/>
            <a:fld id="{D9E8F5C6-78B4-4C62-A4E1-3485CE33422C}" type="slidenum">
              <a:rPr lang="ru-RU" smtClean="0"/>
              <a:pPr algn="ctr"/>
              <a:t>11</a:t>
            </a:fld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62D965-807B-4D5F-949E-BAA9D50E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8773" y="6487816"/>
            <a:ext cx="578317" cy="365125"/>
          </a:xfrm>
        </p:spPr>
        <p:txBody>
          <a:bodyPr/>
          <a:lstStyle/>
          <a:p>
            <a:pPr algn="ctr"/>
            <a:fld id="{D9E8F5C6-78B4-4C62-A4E1-3485CE33422C}" type="slidenum">
              <a:rPr lang="ru-RU" smtClean="0"/>
              <a:pPr algn="ctr"/>
              <a:t>12</a:t>
            </a:fld>
            <a:endParaRPr lang="ru-RU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F1088178-18A3-46E1-8ACF-8C9C3FBAC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85794"/>
            <a:ext cx="8640960" cy="57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1538" y="142852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здравоохранении</a:t>
            </a:r>
          </a:p>
        </p:txBody>
      </p:sp>
    </p:spTree>
    <p:extLst>
      <p:ext uri="{BB962C8B-B14F-4D97-AF65-F5344CB8AC3E}">
        <p14:creationId xmlns:p14="http://schemas.microsoft.com/office/powerpoint/2010/main" val="137157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Picture background">
            <a:extLst>
              <a:ext uri="{FF2B5EF4-FFF2-40B4-BE49-F238E27FC236}">
                <a16:creationId xmlns:a16="http://schemas.microsoft.com/office/drawing/2014/main" id="{13133EEF-3F63-46BA-B52F-8275CCFF53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8286808" cy="46434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30CD9C-D9B3-4920-B0C3-24C3C058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5683" y="6486797"/>
            <a:ext cx="578317" cy="365125"/>
          </a:xfrm>
        </p:spPr>
        <p:txBody>
          <a:bodyPr/>
          <a:lstStyle/>
          <a:p>
            <a:pPr algn="ctr"/>
            <a:fld id="{D9E8F5C6-78B4-4C62-A4E1-3485CE33422C}" type="slidenum">
              <a:rPr lang="ru-RU" smtClean="0"/>
              <a:pPr algn="ctr"/>
              <a:t>13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704542-7454-484D-80DF-71F2A1DA8F22}"/>
              </a:ext>
            </a:extLst>
          </p:cNvPr>
          <p:cNvSpPr txBox="1"/>
          <p:nvPr/>
        </p:nvSpPr>
        <p:spPr>
          <a:xfrm>
            <a:off x="214282" y="214290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Цифровая коммуникация - </a:t>
            </a:r>
            <a:r>
              <a:rPr lang="ru-RU" sz="2400" dirty="0"/>
              <a:t>это обмен информацией, данными, файлами и сообщениями с использованием </a:t>
            </a:r>
            <a:r>
              <a:rPr lang="ru-RU" sz="2400" dirty="0" err="1"/>
              <a:t>интернет-технологий</a:t>
            </a:r>
            <a:r>
              <a:rPr lang="ru-RU" sz="2400" dirty="0"/>
              <a:t> и цифровых инструментов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10835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5413BD4F-5677-4D53-A3A6-1EF498284D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5256584" cy="617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628FF6-2371-4170-999F-BD4DF074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40" y="6492875"/>
            <a:ext cx="578317" cy="365125"/>
          </a:xfrm>
        </p:spPr>
        <p:txBody>
          <a:bodyPr/>
          <a:lstStyle/>
          <a:p>
            <a:pPr algn="ctr"/>
            <a:fld id="{D9E8F5C6-78B4-4C62-A4E1-3485CE33422C}" type="slidenum">
              <a:rPr lang="ru-RU" smtClean="0"/>
              <a:pPr algn="ctr"/>
              <a:t>14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743135-7514-46B8-B2DC-A19DFE7DDEBA}"/>
              </a:ext>
            </a:extLst>
          </p:cNvPr>
          <p:cNvSpPr txBox="1"/>
          <p:nvPr/>
        </p:nvSpPr>
        <p:spPr>
          <a:xfrm>
            <a:off x="5724128" y="1628800"/>
            <a:ext cx="3168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Цифровизация</a:t>
            </a:r>
            <a:r>
              <a:rPr lang="ru-RU" sz="2400" b="1" dirty="0"/>
              <a:t> потребления - </a:t>
            </a:r>
            <a:r>
              <a:rPr lang="ru-RU" sz="2400" dirty="0"/>
              <a:t>это процесс, при котором цифровые технологии влияют на потребительское поведение, трансформируя модели покупок товаров и услуг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3166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58246" cy="405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Влияние цифровой экономики на общество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429684" cy="6215106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dirty="0"/>
              <a:t>Цифровое неравенство</a:t>
            </a:r>
          </a:p>
          <a:p>
            <a:pPr>
              <a:buNone/>
            </a:pPr>
            <a:r>
              <a:rPr lang="ru-RU" dirty="0"/>
              <a:t>Безработица </a:t>
            </a:r>
          </a:p>
          <a:p>
            <a:pPr>
              <a:buNone/>
            </a:pPr>
            <a:endParaRPr lang="ru-RU" dirty="0"/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Повышенная </a:t>
            </a:r>
            <a:r>
              <a:rPr lang="ru-RU" dirty="0" err="1"/>
              <a:t>волатильность</a:t>
            </a:r>
            <a:r>
              <a:rPr lang="ru-RU" dirty="0"/>
              <a:t>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финансовых рынков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algn="r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Дестабилизация уязвимых отраслей, их обесценение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                                        Экологические риски,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                                        вследствие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                                        интенсификации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                                        производства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65683" y="6474390"/>
            <a:ext cx="578317" cy="365125"/>
          </a:xfrm>
        </p:spPr>
        <p:txBody>
          <a:bodyPr/>
          <a:lstStyle/>
          <a:p>
            <a:pPr algn="ctr"/>
            <a:fld id="{D9E8F5C6-78B4-4C62-A4E1-3485CE33422C}" type="slidenum">
              <a:rPr lang="ru-RU" smtClean="0"/>
              <a:pPr algn="ctr"/>
              <a:t>15</a:t>
            </a:fld>
            <a:endParaRPr lang="ru-RU" dirty="0"/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071810"/>
            <a:ext cx="278608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928670"/>
            <a:ext cx="212656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929198"/>
            <a:ext cx="2357454" cy="106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5214950"/>
            <a:ext cx="207170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59772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br>
              <a:rPr lang="ru-RU" sz="2000" dirty="0"/>
            </a:br>
            <a:r>
              <a:rPr lang="ru-RU" sz="2000" dirty="0"/>
              <a:t>Прогноз перспектив замены человека ИИ в некоторых видах деятельности 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9D6-4F70-4C00-A250-D601400BC27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14356"/>
            <a:ext cx="8064896" cy="566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641493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Правая верхняя часть соответствует человеку, левая нижняя - ИИ</a:t>
            </a:r>
          </a:p>
        </p:txBody>
      </p:sp>
    </p:spTree>
    <p:extLst>
      <p:ext uri="{BB962C8B-B14F-4D97-AF65-F5344CB8AC3E}">
        <p14:creationId xmlns:p14="http://schemas.microsoft.com/office/powerpoint/2010/main" val="3433565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5332B-1A37-4F6D-817B-C5B80535F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/>
              <a:t>Причины обесценения отраслей и их классификация с учетом новых </a:t>
            </a:r>
            <a:r>
              <a:rPr lang="ru-RU" sz="2000" dirty="0" err="1"/>
              <a:t>бизнес-моделей</a:t>
            </a:r>
            <a:endParaRPr lang="ru-RU" sz="20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8FB7C6D-53DE-4620-8784-63604B55D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785794"/>
            <a:ext cx="7288776" cy="2500330"/>
          </a:xfr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4A90A4-15C2-46B6-8AE2-35F0206F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5C6-78B4-4C62-A4E1-3485CE33422C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861699B-7E3F-4002-822F-483982A450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419473"/>
            <a:ext cx="7429552" cy="34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84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000792"/>
          </a:xfrm>
        </p:spPr>
        <p:txBody>
          <a:bodyPr>
            <a:normAutofit fontScale="92500"/>
          </a:bodyPr>
          <a:lstStyle/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Таким образом экономика - это не застывшая структура, а живой процесс. </a:t>
            </a:r>
          </a:p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Ее роль в мире по прежнему не изменяется, она является фундаментом развития государств, благосостояния общества и основой функционирования всех социальных институтов.</a:t>
            </a:r>
          </a:p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Экономика - это наука, это деятельность, </a:t>
            </a:r>
          </a:p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это то, что влияет на нашу жизнь и заставляет меняться нас. </a:t>
            </a:r>
          </a:p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Она может быть инструментом или оружием. </a:t>
            </a:r>
          </a:p>
          <a:p>
            <a:pPr marL="0" indent="0" algn="ctr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Знание законов экономики позволяет принимать правильные решения как для общества, так и для себя, видеть перспективы развития, ставить цели и эффективно планировать шаги по их достижению, правильно распоряжаться ресурсами и преумножать их</a:t>
            </a:r>
            <a:r>
              <a:rPr lang="ru-RU" i="1" dirty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F5C6-78B4-4C62-A4E1-3485CE33422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/>
          <a:lstStyle/>
          <a:p>
            <a:r>
              <a:rPr lang="ru-RU" sz="2400" dirty="0">
                <a:effectLst/>
              </a:rPr>
              <a:t>Причины изучать экономику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6365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tx1"/>
                </a:solidFill>
              </a:rPr>
              <a:t> Развитие финансовой грамотности.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tx1"/>
                </a:solidFill>
              </a:rPr>
              <a:t> Понимание глобальных процессов - мировую экономическую ситуацию, причины и последствия глобальных экономических событий, таких как финансовые кризисы, торговые соглашения и изменения в мировой политике.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tx1"/>
                </a:solidFill>
              </a:rPr>
              <a:t> Предпринимательские навыки.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tx1"/>
                </a:solidFill>
              </a:rPr>
              <a:t>Развитие критического мышление.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i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chemeClr val="tx1"/>
                </a:solidFill>
              </a:rPr>
              <a:t>Интеграция знаний из разных областей.  Экономика связывает точные и гуманитарные науки:</a:t>
            </a:r>
            <a:endParaRPr lang="ru-RU" dirty="0">
              <a:solidFill>
                <a:schemeClr val="tx1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chemeClr val="tx1"/>
                </a:solidFill>
              </a:rPr>
              <a:t> использует математические методы (расчёты процентов,  регрессионный анализ);</a:t>
            </a:r>
            <a:endParaRPr lang="ru-RU" dirty="0">
              <a:solidFill>
                <a:schemeClr val="tx1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chemeClr val="tx1"/>
                </a:solidFill>
              </a:rPr>
              <a:t> опирается на социологические данные (изучение поведения потребителей);</a:t>
            </a:r>
            <a:endParaRPr lang="ru-RU" dirty="0">
              <a:solidFill>
                <a:schemeClr val="tx1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chemeClr val="tx1"/>
                </a:solidFill>
              </a:rPr>
              <a:t> учитывает исторические закономерности (циклы развития экономики);</a:t>
            </a:r>
            <a:endParaRPr lang="ru-RU" dirty="0">
              <a:solidFill>
                <a:schemeClr val="tx1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chemeClr val="tx1"/>
                </a:solidFill>
              </a:rPr>
              <a:t> взаимодействует с правом (налоговое, корпоративное законодательство);</a:t>
            </a:r>
            <a:endParaRPr lang="ru-RU" dirty="0">
              <a:solidFill>
                <a:schemeClr val="tx1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chemeClr val="tx1"/>
                </a:solidFill>
              </a:rPr>
              <a:t> связана с информатикой (анализ больших данных, </a:t>
            </a:r>
            <a:r>
              <a:rPr lang="ru-RU" i="1" dirty="0" err="1">
                <a:solidFill>
                  <a:schemeClr val="tx1"/>
                </a:solidFill>
              </a:rPr>
              <a:t>финтех</a:t>
            </a:r>
            <a:r>
              <a:rPr lang="ru-RU" i="1" dirty="0">
                <a:solidFill>
                  <a:schemeClr val="tx1"/>
                </a:solidFill>
              </a:rPr>
              <a:t>).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solidFill>
                  <a:schemeClr val="tx1"/>
                </a:solidFill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i="1" dirty="0">
                <a:solidFill>
                  <a:schemeClr val="tx1"/>
                </a:solidFill>
              </a:rPr>
              <a:t>Изучение экономики позволит вам узнать все тонкости и предсказывать поведение и развитие различных систем - предприятия, рынка и др. </a:t>
            </a:r>
            <a:endParaRPr lang="ru-RU" sz="29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9E8F5C6-78B4-4C62-A4E1-3485CE33422C}" type="slidenum">
              <a:rPr lang="ru-RU" smtClean="0"/>
              <a:pPr algn="ctr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28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12676-1989-451F-84AD-9E210E96E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16632"/>
            <a:ext cx="7429499" cy="1980456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2800" b="1" dirty="0"/>
              <a:t>Экономика (греч. </a:t>
            </a:r>
            <a:r>
              <a:rPr lang="ru-RU" sz="2800" dirty="0"/>
              <a:t>οἶκος — «дом», «хозяйство», и νόμος — «территория под управлением», «правило», «закон»</a:t>
            </a:r>
            <a:r>
              <a:rPr lang="ru-RU" sz="2800" b="1" dirty="0"/>
              <a:t>)</a:t>
            </a:r>
            <a:r>
              <a:rPr lang="en-US" sz="2800" b="1" dirty="0"/>
              <a:t> – </a:t>
            </a:r>
            <a:r>
              <a:rPr lang="ru-RU" sz="2800" b="1" dirty="0"/>
              <a:t>буквально искусство ведения хозяйства</a:t>
            </a:r>
            <a:endParaRPr lang="ru-RU" sz="2800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1660CCD-CC06-4281-B9D6-6FE8F061E1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357430"/>
            <a:ext cx="3037656" cy="30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F7D62F-28CC-4E1C-8E3B-2E7AA7D5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5683" y="6492875"/>
            <a:ext cx="578317" cy="365125"/>
          </a:xfrm>
        </p:spPr>
        <p:txBody>
          <a:bodyPr/>
          <a:lstStyle/>
          <a:p>
            <a:pPr algn="ctr"/>
            <a:fld id="{D9E8F5C6-78B4-4C62-A4E1-3485CE33422C}" type="slidenum">
              <a:rPr lang="ru-RU" smtClean="0"/>
              <a:pPr algn="ctr"/>
              <a:t>2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ADF17-D52F-4900-833A-1D2EABBC7865}"/>
              </a:ext>
            </a:extLst>
          </p:cNvPr>
          <p:cNvSpPr txBox="1"/>
          <p:nvPr/>
        </p:nvSpPr>
        <p:spPr>
          <a:xfrm>
            <a:off x="755576" y="557214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Гесиод (2-я половина 8 </a:t>
            </a:r>
            <a:r>
              <a:rPr lang="ru-RU"/>
              <a:t>– </a:t>
            </a:r>
          </a:p>
          <a:p>
            <a:pPr algn="ctr"/>
            <a:r>
              <a:rPr lang="ru-RU"/>
              <a:t>1-я </a:t>
            </a:r>
            <a:r>
              <a:rPr lang="ru-RU" dirty="0"/>
              <a:t>половина 7 вв. до н. э.)</a:t>
            </a:r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440BBB81-7E36-4B7D-9A93-1E608A62F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928934"/>
            <a:ext cx="3771083" cy="31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84FA6F-9919-49F1-B351-204C45B12AFB}"/>
              </a:ext>
            </a:extLst>
          </p:cNvPr>
          <p:cNvSpPr txBox="1"/>
          <p:nvPr/>
        </p:nvSpPr>
        <p:spPr>
          <a:xfrm>
            <a:off x="5508104" y="618367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Адам Смит (1723-1790)</a:t>
            </a:r>
          </a:p>
        </p:txBody>
      </p:sp>
    </p:spTree>
    <p:extLst>
      <p:ext uri="{BB962C8B-B14F-4D97-AF65-F5344CB8AC3E}">
        <p14:creationId xmlns:p14="http://schemas.microsoft.com/office/powerpoint/2010/main" val="3636944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7316" y="332656"/>
            <a:ext cx="4925164" cy="4752527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ru-RU" sz="2800" dirty="0"/>
            </a:br>
            <a:r>
              <a:rPr lang="ru-RU" sz="2800" dirty="0"/>
              <a:t>Направление 38.03.01 Экономика</a:t>
            </a:r>
            <a:br>
              <a:rPr lang="ru-RU" sz="2800" dirty="0"/>
            </a:br>
            <a:br>
              <a:rPr lang="ru-RU" sz="2800" dirty="0"/>
            </a:br>
            <a:r>
              <a:rPr lang="ru-RU" sz="3600" u="sng" dirty="0">
                <a:solidFill>
                  <a:srgbClr val="FF0000"/>
                </a:solidFill>
              </a:rPr>
              <a:t>Профиль подготовки</a:t>
            </a:r>
            <a:br>
              <a:rPr lang="ru-RU" sz="3600" u="sng" dirty="0">
                <a:solidFill>
                  <a:srgbClr val="FF0000"/>
                </a:solidFill>
              </a:rPr>
            </a:br>
            <a:r>
              <a:rPr lang="ru-RU" sz="2200" u="sng" dirty="0">
                <a:solidFill>
                  <a:srgbClr val="FF0000"/>
                </a:solidFill>
              </a:rPr>
              <a:t> 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400" b="1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ПРЕДПРИЯТИЙ И ОРГАНИЗАЦИЙ</a:t>
            </a:r>
            <a:br>
              <a:rPr lang="ru-RU" sz="3600" dirty="0">
                <a:solidFill>
                  <a:srgbClr val="490310"/>
                </a:solidFill>
              </a:rPr>
            </a:br>
            <a:br>
              <a:rPr lang="ru-RU" sz="2800" dirty="0"/>
            </a:br>
            <a:endParaRPr lang="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0816" y="5013176"/>
            <a:ext cx="4702010" cy="1459121"/>
          </a:xfrm>
        </p:spPr>
        <p:txBody>
          <a:bodyPr rtlCol="0">
            <a:normAutofit fontScale="62500" lnSpcReduction="20000"/>
          </a:bodyPr>
          <a:lstStyle/>
          <a:p>
            <a:pPr algn="ctr"/>
            <a:r>
              <a:rPr lang="ru-RU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экономической теории, региональной и отраслевой экономики</a:t>
            </a:r>
            <a:endParaRPr lang="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3476486" cy="6857999"/>
          </a:xfrm>
          <a:prstGeom prst="rect">
            <a:avLst/>
          </a:prstGeom>
        </p:spPr>
      </p:pic>
      <p:pic>
        <p:nvPicPr>
          <p:cNvPr id="7" name="Picture 14" descr="http://xn--80aafkuuckrbv.xn--p1ai/Rehabsystem/rulesofworkout.files/New/a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704513"/>
            <a:ext cx="47625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0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63472" y="116632"/>
            <a:ext cx="8002587" cy="62005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sz="2800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деятельности выпускников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16499370"/>
              </p:ext>
            </p:extLst>
          </p:nvPr>
        </p:nvGraphicFramePr>
        <p:xfrm>
          <a:off x="533806" y="908720"/>
          <a:ext cx="8142650" cy="5702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1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8D50BB-1DE2-4217-AF1B-0C0F48D8F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graphicEl>
                                              <a:dgm id="{CA8D50BB-1DE2-4217-AF1B-0C0F48D8F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graphicEl>
                                              <a:dgm id="{CA8D50BB-1DE2-4217-AF1B-0C0F48D8F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FD0EFE-F94C-4422-B2D4-B081A4A6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8">
                                            <p:graphicEl>
                                              <a:dgm id="{5FFD0EFE-F94C-4422-B2D4-B081A4A6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8">
                                            <p:graphicEl>
                                              <a:dgm id="{5FFD0EFE-F94C-4422-B2D4-B081A4A6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770490-4C3A-4217-B777-F86B1669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8">
                                            <p:graphicEl>
                                              <a:dgm id="{D4770490-4C3A-4217-B777-F86B1669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8">
                                            <p:graphicEl>
                                              <a:dgm id="{D4770490-4C3A-4217-B777-F86B1669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F8502C-1583-47B4-A154-50FC808A9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8">
                                            <p:graphicEl>
                                              <a:dgm id="{F9F8502C-1583-47B4-A154-50FC808A9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8">
                                            <p:graphicEl>
                                              <a:dgm id="{F9F8502C-1583-47B4-A154-50FC808A9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5A2F0EA-8EA1-4049-B41F-D1DC59F6E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8">
                                            <p:graphicEl>
                                              <a:dgm id="{95A2F0EA-8EA1-4049-B41F-D1DC59F6E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8">
                                            <p:graphicEl>
                                              <a:dgm id="{95A2F0EA-8EA1-4049-B41F-D1DC59F6E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7B2F2C-BA54-4E6B-A992-3C83D0EB9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>
                                            <p:graphicEl>
                                              <a:dgm id="{6C7B2F2C-BA54-4E6B-A992-3C83D0EB9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>
                                            <p:graphicEl>
                                              <a:dgm id="{6C7B2F2C-BA54-4E6B-A992-3C83D0EB9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B1081E-B9A6-4E99-BEAC-11794D461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>
                                            <p:graphicEl>
                                              <a:dgm id="{66B1081E-B9A6-4E99-BEAC-11794D461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>
                                            <p:graphicEl>
                                              <a:dgm id="{66B1081E-B9A6-4E99-BEAC-11794D461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518EA90-2509-4EF2-891B-4964B3958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250" fill="hold"/>
                                        <p:tgtEl>
                                          <p:spTgt spid="8">
                                            <p:graphicEl>
                                              <a:dgm id="{F518EA90-2509-4EF2-891B-4964B3958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250" fill="hold"/>
                                        <p:tgtEl>
                                          <p:spTgt spid="8">
                                            <p:graphicEl>
                                              <a:dgm id="{F518EA90-2509-4EF2-891B-4964B3958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3859CC-5F5D-4177-813B-F2DCC637E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750" fill="hold"/>
                                        <p:tgtEl>
                                          <p:spTgt spid="8">
                                            <p:graphicEl>
                                              <a:dgm id="{B33859CC-5F5D-4177-813B-F2DCC637E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750" fill="hold"/>
                                        <p:tgtEl>
                                          <p:spTgt spid="8">
                                            <p:graphicEl>
                                              <a:dgm id="{B33859CC-5F5D-4177-813B-F2DCC637E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7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EBF669-C875-4D79-92DF-C7C5BBD89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750" fill="hold"/>
                                        <p:tgtEl>
                                          <p:spTgt spid="8">
                                            <p:graphicEl>
                                              <a:dgm id="{55EBF669-C875-4D79-92DF-C7C5BBD89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750" fill="hold"/>
                                        <p:tgtEl>
                                          <p:spTgt spid="8">
                                            <p:graphicEl>
                                              <a:dgm id="{55EBF669-C875-4D79-92DF-C7C5BBD89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96B098-497F-4506-8DE1-8B1E16748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8">
                                            <p:graphicEl>
                                              <a:dgm id="{CC96B098-497F-4506-8DE1-8B1E16748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8">
                                            <p:graphicEl>
                                              <a:dgm id="{CC96B098-497F-4506-8DE1-8B1E16748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75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4A7698-AA55-4248-BF88-7E7BB646E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750" fill="hold"/>
                                        <p:tgtEl>
                                          <p:spTgt spid="8">
                                            <p:graphicEl>
                                              <a:dgm id="{CA4A7698-AA55-4248-BF88-7E7BB646E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750" fill="hold"/>
                                        <p:tgtEl>
                                          <p:spTgt spid="8">
                                            <p:graphicEl>
                                              <a:dgm id="{CA4A7698-AA55-4248-BF88-7E7BB646E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5C585A-DD96-49C5-99CF-A02CA6C3D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8">
                                            <p:graphicEl>
                                              <a:dgm id="{745C585A-DD96-49C5-99CF-A02CA6C3D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8">
                                            <p:graphicEl>
                                              <a:dgm id="{745C585A-DD96-49C5-99CF-A02CA6C3D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0" descr="https://avatars.mds.yandex.net/get-pdb/163339/7fe03f46-2302-4cf5-85a8-3387199dc8e4/ori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41" y="810642"/>
            <a:ext cx="1440160" cy="141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4" descr="http://www.gifki.org/data/media/573/monitor-i-ekran-animatsionnaya-kartinka-001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49" y="5286388"/>
            <a:ext cx="926951" cy="13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671978" y="4304123"/>
            <a:ext cx="3063973" cy="1561708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экономические 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4962368" y="4788044"/>
            <a:ext cx="2736304" cy="1728192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Учетно- аналитические службы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5977490" y="3069704"/>
            <a:ext cx="3089851" cy="1656184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производственно-экономические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295196" y="1719298"/>
            <a:ext cx="2836644" cy="187220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Предприятия различных отраслей, сфер и форм собственности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4716016" y="1117334"/>
            <a:ext cx="2883976" cy="1656184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маркетинговые 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3098701" y="3032887"/>
            <a:ext cx="2697435" cy="1656184"/>
          </a:xfrm>
          <a:prstGeom prst="flowChart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финансовые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20" name="Блок-схема: узел 19"/>
          <p:cNvSpPr/>
          <p:nvPr/>
        </p:nvSpPr>
        <p:spPr>
          <a:xfrm>
            <a:off x="7410641" y="6115572"/>
            <a:ext cx="288032" cy="288032"/>
          </a:xfrm>
          <a:prstGeom prst="flowChartConnecto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6067794" y="4437856"/>
            <a:ext cx="288032" cy="288032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7996059" y="2742782"/>
            <a:ext cx="288032" cy="288032"/>
          </a:xfrm>
          <a:prstGeom prst="flowChartConnector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7826537" y="2222000"/>
            <a:ext cx="288032" cy="288032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4853369" y="2511386"/>
            <a:ext cx="288032" cy="28803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2843808" y="4016091"/>
            <a:ext cx="288032" cy="288032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1569502" y="3714002"/>
            <a:ext cx="288032" cy="288032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560624" y="1424608"/>
            <a:ext cx="288032" cy="288032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383946" y="1712640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7826537" y="6228204"/>
            <a:ext cx="288032" cy="288032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1455207" y="4111703"/>
            <a:ext cx="288032" cy="28803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671978" y="260648"/>
            <a:ext cx="8218160" cy="326679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Куда можно трудоустроиться?</a:t>
            </a:r>
          </a:p>
        </p:txBody>
      </p:sp>
      <p:pic>
        <p:nvPicPr>
          <p:cNvPr id="33" name="Picture 8" descr="http://animashki.org/uploads/posts/2016-06/1466615653_1235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10" y="1829233"/>
            <a:ext cx="1258767" cy="176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s://www.youcanmarketonlinenow.com/wp-content/uploads/2016/06/boss_dangling_carrot_for_employee_anim_500_clr_1306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57" y="712020"/>
            <a:ext cx="1422231" cy="185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http://www.yenislayt.com/upload/43c77461ad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25019"/>
            <a:ext cx="2138803" cy="18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animashki.kak2z.org/pic/23/ludia-57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96" y="2568719"/>
            <a:ext cx="1310321" cy="104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2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5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500"/>
                            </p:stCondLst>
                            <p:childTnLst>
                              <p:par>
                                <p:cTn id="8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836712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Роль экономики в мире 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472608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Обеспечение продуктами питания; жильём; одеждой; медицинскими услугами; образование; транспорт и связь и др.;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Создание рабочих мест и доходов;</a:t>
            </a:r>
          </a:p>
          <a:p>
            <a:pPr lvl="0">
              <a:buFont typeface="Wingdings" pitchFamily="2" charset="2"/>
              <a:buChar char="Ø"/>
            </a:pPr>
            <a:r>
              <a:rPr lang="ru-RU" sz="2300" dirty="0">
                <a:solidFill>
                  <a:schemeClr val="tx1"/>
                </a:solidFill>
              </a:rPr>
              <a:t>Служит фундаментом для государственной политики;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Является драйвером инноваций и технологического прогресса;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Влияет на социальную сферу;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Решает глобальные вызовы;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Формирует мировоззрение и ценности;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Развивает международную интеграцию и сотрудничество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65683" y="6492875"/>
            <a:ext cx="578317" cy="365125"/>
          </a:xfrm>
        </p:spPr>
        <p:txBody>
          <a:bodyPr/>
          <a:lstStyle/>
          <a:p>
            <a:pPr algn="ctr"/>
            <a:fld id="{D9E8F5C6-78B4-4C62-A4E1-3485CE33422C}" type="slidenum">
              <a:rPr lang="ru-RU" smtClean="0"/>
              <a:pPr algn="ctr"/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51824"/>
            <a:ext cx="8258401" cy="463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43996" y="6492875"/>
            <a:ext cx="578317" cy="365125"/>
          </a:xfrm>
        </p:spPr>
        <p:txBody>
          <a:bodyPr/>
          <a:lstStyle/>
          <a:p>
            <a:pPr algn="ctr"/>
            <a:fld id="{D9E8F5C6-78B4-4C62-A4E1-3485CE33422C}" type="slidenum">
              <a:rPr lang="ru-RU" smtClean="0"/>
              <a:pPr algn="ctr"/>
              <a:t>4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428604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Основные экономические процессы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59C25384-C4AA-44F5-9B06-98B124B74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785794"/>
            <a:ext cx="6768752" cy="5940946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3E1C56-7984-4553-A4E2-06834DAB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2022" y="6492875"/>
            <a:ext cx="578317" cy="365125"/>
          </a:xfrm>
        </p:spPr>
        <p:txBody>
          <a:bodyPr/>
          <a:lstStyle/>
          <a:p>
            <a:pPr algn="ctr"/>
            <a:fld id="{D9E8F5C6-78B4-4C62-A4E1-3485CE33422C}" type="slidenum">
              <a:rPr lang="ru-RU" smtClean="0"/>
              <a:pPr algn="ctr"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42976" y="28572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Основные экономические процессы в рамках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284701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icture backgroun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8786873" cy="6215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40049" y="6492875"/>
            <a:ext cx="578317" cy="365125"/>
          </a:xfrm>
        </p:spPr>
        <p:txBody>
          <a:bodyPr/>
          <a:lstStyle/>
          <a:p>
            <a:pPr algn="ctr"/>
            <a:fld id="{D9E8F5C6-78B4-4C62-A4E1-3485CE33422C}" type="slidenum">
              <a:rPr lang="ru-RU" smtClean="0"/>
              <a:pPr algn="ctr"/>
              <a:t>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28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Цифровая трансформация экономики и ее влияние на области деятельности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7F71C8-9651-4B40-8192-2D86D6D2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3145" y="6462552"/>
            <a:ext cx="578317" cy="365125"/>
          </a:xfrm>
        </p:spPr>
        <p:txBody>
          <a:bodyPr/>
          <a:lstStyle/>
          <a:p>
            <a:pPr algn="ctr"/>
            <a:fld id="{D9E8F5C6-78B4-4C62-A4E1-3485CE33422C}" type="slidenum">
              <a:rPr lang="ru-RU" smtClean="0"/>
              <a:pPr algn="ctr"/>
              <a:t>7</a:t>
            </a:fld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857232"/>
            <a:ext cx="8258175" cy="446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406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Picture background">
            <a:extLst>
              <a:ext uri="{FF2B5EF4-FFF2-40B4-BE49-F238E27FC236}">
                <a16:creationId xmlns:a16="http://schemas.microsoft.com/office/drawing/2014/main" id="{B72B4A60-F57B-433C-A81E-5CD8AE86927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00174"/>
            <a:ext cx="6643734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2E417F-6895-4C7F-B3DA-39B63EC8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4982" y="6492875"/>
            <a:ext cx="578317" cy="365125"/>
          </a:xfrm>
        </p:spPr>
        <p:txBody>
          <a:bodyPr/>
          <a:lstStyle/>
          <a:p>
            <a:pPr algn="ctr"/>
            <a:fld id="{D9E8F5C6-78B4-4C62-A4E1-3485CE33422C}" type="slidenum">
              <a:rPr lang="ru-RU" smtClean="0"/>
              <a:pPr algn="ctr"/>
              <a:t>8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3E82D-A469-4DFD-A1F0-72A8CBF09CBD}"/>
              </a:ext>
            </a:extLst>
          </p:cNvPr>
          <p:cNvSpPr txBox="1"/>
          <p:nvPr/>
        </p:nvSpPr>
        <p:spPr>
          <a:xfrm>
            <a:off x="214282" y="142852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Цифровизация производства - </a:t>
            </a:r>
            <a:r>
              <a:rPr lang="ru-RU" sz="2400" dirty="0"/>
              <a:t>это процесс интеграции современных цифровых технологий в производственные процессы, управление и бизнес-процессы предприятия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5929330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Направления </a:t>
            </a:r>
            <a:r>
              <a:rPr lang="ru-RU" dirty="0" err="1"/>
              <a:t>цифровизации</a:t>
            </a:r>
            <a:r>
              <a:rPr lang="ru-RU" dirty="0"/>
              <a:t>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242497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s://avatars.mds.yandex.net/i?id=28e2fe3ba26fc3fc49bdf052074060a5_l-5173453-images-thumbs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65683" y="6492875"/>
            <a:ext cx="578317" cy="365125"/>
          </a:xfrm>
        </p:spPr>
        <p:txBody>
          <a:bodyPr/>
          <a:lstStyle/>
          <a:p>
            <a:pPr algn="ctr"/>
            <a:fld id="{D9E8F5C6-78B4-4C62-A4E1-3485CE33422C}" type="slidenum">
              <a:rPr lang="ru-RU" smtClean="0"/>
              <a:pPr algn="ctr"/>
              <a:t>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607220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Пример </a:t>
            </a:r>
            <a:r>
              <a:rPr lang="ru-RU" dirty="0" err="1"/>
              <a:t>цифровизации</a:t>
            </a:r>
            <a:r>
              <a:rPr lang="ru-RU" dirty="0"/>
              <a:t> промышленного предприятия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1383</TotalTime>
  <Words>708</Words>
  <Application>Microsoft Office PowerPoint</Application>
  <PresentationFormat>Экран (4:3)</PresentationFormat>
  <Paragraphs>114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Palatino Linotype</vt:lpstr>
      <vt:lpstr>Wingdings</vt:lpstr>
      <vt:lpstr>Исполнительная</vt:lpstr>
      <vt:lpstr>  Роль экономики  в современном мире</vt:lpstr>
      <vt:lpstr>Экономика (греч. οἶκος — «дом», «хозяйство», и νόμος — «территория под управлением», «правило», «закон») – буквально искусство ведения хозяйства</vt:lpstr>
      <vt:lpstr>Роль экономики в мире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Влияние цифровой экономики на общество</vt:lpstr>
      <vt:lpstr> Прогноз перспектив замены человека ИИ в некоторых видах деятельности  </vt:lpstr>
      <vt:lpstr>Причины обесценения отраслей и их классификация с учетом новых бизнес-моделей</vt:lpstr>
      <vt:lpstr>Презентация PowerPoint</vt:lpstr>
      <vt:lpstr>Причины изучать экономику</vt:lpstr>
      <vt:lpstr> Направление 38.03.01 Экономика  Профиль подготовки   ЭКОНОМИКА ПРЕДПРИЯТИЙ И ОРГАНИЗАЦИЙ 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Современные подходы к управлению экономикой предприятия</dc:title>
  <dc:creator>Пользователь</dc:creator>
  <cp:lastModifiedBy>Наталья Александровна Каргапольцева</cp:lastModifiedBy>
  <cp:revision>205</cp:revision>
  <dcterms:created xsi:type="dcterms:W3CDTF">2024-09-09T12:44:46Z</dcterms:created>
  <dcterms:modified xsi:type="dcterms:W3CDTF">2026-03-26T07:58:42Z</dcterms:modified>
</cp:coreProperties>
</file>